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77" r:id="rId2"/>
    <p:sldId id="258" r:id="rId3"/>
    <p:sldId id="276" r:id="rId4"/>
    <p:sldId id="275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3541"/>
  </p:normalViewPr>
  <p:slideViewPr>
    <p:cSldViewPr snapToGrid="0" snapToObjects="1">
      <p:cViewPr varScale="1">
        <p:scale>
          <a:sx n="65" d="100"/>
          <a:sy n="65" d="100"/>
        </p:scale>
        <p:origin x="992" y="184"/>
      </p:cViewPr>
      <p:guideLst/>
    </p:cSldViewPr>
  </p:slideViewPr>
  <p:notesTextViewPr>
    <p:cViewPr>
      <p:scale>
        <a:sx n="190" d="100"/>
        <a:sy n="19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F71582-D2FE-4E90-8BF2-FF1A7A217A1D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CD1A279-901C-4158-A210-F40F6EA2859C}">
      <dgm:prSet phldrT="[Text]" custT="1"/>
      <dgm:spPr>
        <a:solidFill>
          <a:srgbClr val="0070C0"/>
        </a:solidFill>
        <a:ln>
          <a:noFill/>
        </a:ln>
        <a:scene3d>
          <a:camera prst="orthographicFront"/>
          <a:lightRig rig="threePt" dir="t"/>
        </a:scene3d>
        <a:sp3d>
          <a:bevelT w="1016000" h="1123950"/>
        </a:sp3d>
      </dgm:spPr>
      <dgm:t>
        <a:bodyPr/>
        <a:lstStyle/>
        <a:p>
          <a:r>
            <a:rPr lang="en-US" sz="14000" b="1" dirty="0">
              <a:solidFill>
                <a:srgbClr val="FFC000"/>
              </a:solidFill>
              <a:latin typeface="American Typewriter" panose="02090604020004020304" pitchFamily="18" charset="77"/>
              <a:cs typeface="Apple Chancery" panose="03020702040506060504" pitchFamily="66" charset="-79"/>
            </a:rPr>
            <a:t>Victory</a:t>
          </a:r>
          <a:r>
            <a:rPr lang="en-US" sz="8800" b="1" dirty="0">
              <a:solidFill>
                <a:srgbClr val="00FB92"/>
              </a:solidFill>
              <a:latin typeface="American Typewriter" panose="02090604020004020304" pitchFamily="18" charset="77"/>
              <a:cs typeface="Apple Chancery" panose="03020702040506060504" pitchFamily="66" charset="-79"/>
            </a:rPr>
            <a:t> fish feed</a:t>
          </a:r>
          <a:endParaRPr lang="en-US" sz="8800" b="1" dirty="0">
            <a:solidFill>
              <a:schemeClr val="bg1"/>
            </a:solidFill>
          </a:endParaRPr>
        </a:p>
      </dgm:t>
    </dgm:pt>
    <dgm:pt modelId="{EE64D4D8-0BA8-44F3-8453-49A3BB75739C}" type="sibTrans" cxnId="{809CAE34-2A3B-4B49-958C-57A18CCC1D6C}">
      <dgm:prSet/>
      <dgm:spPr/>
      <dgm:t>
        <a:bodyPr/>
        <a:lstStyle/>
        <a:p>
          <a:endParaRPr lang="en-US"/>
        </a:p>
      </dgm:t>
    </dgm:pt>
    <dgm:pt modelId="{DB4A94B2-6F6F-4E47-BF92-9142620E3E2C}" type="parTrans" cxnId="{809CAE34-2A3B-4B49-958C-57A18CCC1D6C}">
      <dgm:prSet/>
      <dgm:spPr/>
      <dgm:t>
        <a:bodyPr/>
        <a:lstStyle/>
        <a:p>
          <a:endParaRPr lang="en-US"/>
        </a:p>
      </dgm:t>
    </dgm:pt>
    <dgm:pt modelId="{BF259386-356F-4287-8A55-8EF96F4800D3}" type="pres">
      <dgm:prSet presAssocID="{65F71582-D2FE-4E90-8BF2-FF1A7A217A1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A13FA60-5DEE-4F68-8D09-575FE1A0DDD2}" type="pres">
      <dgm:prSet presAssocID="{1CD1A279-901C-4158-A210-F40F6EA2859C}" presName="centerShape" presStyleLbl="node0" presStyleIdx="0" presStyleCnt="1" custScaleX="168376" custScaleY="46388" custLinFactNeighborY="922"/>
      <dgm:spPr/>
    </dgm:pt>
  </dgm:ptLst>
  <dgm:cxnLst>
    <dgm:cxn modelId="{37230113-68A6-4D0E-A320-E7D84B2BB67B}" type="presOf" srcId="{1CD1A279-901C-4158-A210-F40F6EA2859C}" destId="{3A13FA60-5DEE-4F68-8D09-575FE1A0DDD2}" srcOrd="0" destOrd="0" presId="urn:microsoft.com/office/officeart/2005/8/layout/radial6"/>
    <dgm:cxn modelId="{C515312D-F1DE-4B02-B491-6A48F6F43B0C}" type="presOf" srcId="{65F71582-D2FE-4E90-8BF2-FF1A7A217A1D}" destId="{BF259386-356F-4287-8A55-8EF96F4800D3}" srcOrd="0" destOrd="0" presId="urn:microsoft.com/office/officeart/2005/8/layout/radial6"/>
    <dgm:cxn modelId="{809CAE34-2A3B-4B49-958C-57A18CCC1D6C}" srcId="{65F71582-D2FE-4E90-8BF2-FF1A7A217A1D}" destId="{1CD1A279-901C-4158-A210-F40F6EA2859C}" srcOrd="0" destOrd="0" parTransId="{DB4A94B2-6F6F-4E47-BF92-9142620E3E2C}" sibTransId="{EE64D4D8-0BA8-44F3-8453-49A3BB75739C}"/>
    <dgm:cxn modelId="{F55D32FD-8BF5-4EE4-B5F7-C1327028D4CA}" type="presParOf" srcId="{BF259386-356F-4287-8A55-8EF96F4800D3}" destId="{3A13FA60-5DEE-4F68-8D09-575FE1A0DDD2}" srcOrd="0" destOrd="0" presId="urn:microsoft.com/office/officeart/2005/8/layout/radial6"/>
  </dgm:cxnLst>
  <dgm:bg>
    <a:gradFill flip="none" rotWithShape="1">
      <a:gsLst>
        <a:gs pos="88000">
          <a:srgbClr val="00B050"/>
        </a:gs>
        <a:gs pos="61000">
          <a:srgbClr val="FFFF00"/>
        </a:gs>
      </a:gsLst>
      <a:path path="circle">
        <a:fillToRect l="50000" t="50000" r="50000" b="50000"/>
      </a:path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F71582-D2FE-4E90-8BF2-FF1A7A217A1D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CD1A279-901C-4158-A210-F40F6EA2859C}">
      <dgm:prSet phldrT="[Text]" custT="1"/>
      <dgm:spPr>
        <a:solidFill>
          <a:srgbClr val="00B0F0"/>
        </a:solidFill>
        <a:ln>
          <a:noFill/>
        </a:ln>
        <a:scene3d>
          <a:camera prst="orthographicFront"/>
          <a:lightRig rig="threePt" dir="t"/>
        </a:scene3d>
        <a:sp3d>
          <a:bevelT w="1016000" h="1092200"/>
        </a:sp3d>
      </dgm:spPr>
      <dgm:t>
        <a:bodyPr/>
        <a:lstStyle/>
        <a:p>
          <a:r>
            <a:rPr lang="en-US" sz="5400" b="1" dirty="0">
              <a:solidFill>
                <a:schemeClr val="tx1"/>
              </a:solidFill>
            </a:rPr>
            <a:t>Benefits of </a:t>
          </a:r>
          <a:r>
            <a:rPr lang="en-US" sz="6600" b="1" dirty="0">
              <a:solidFill>
                <a:srgbClr val="FFC000"/>
              </a:solidFill>
              <a:latin typeface="American Typewriter" panose="02090604020004020304" pitchFamily="18" charset="77"/>
              <a:cs typeface="Apple Chancery" panose="03020702040506060504" pitchFamily="66" charset="-79"/>
            </a:rPr>
            <a:t>Victory</a:t>
          </a:r>
          <a:r>
            <a:rPr lang="en-US" sz="5400" b="1" dirty="0">
              <a:solidFill>
                <a:srgbClr val="00FB92"/>
              </a:solidFill>
              <a:latin typeface="American Typewriter" panose="02090604020004020304" pitchFamily="18" charset="77"/>
              <a:cs typeface="Apple Chancery" panose="03020702040506060504" pitchFamily="66" charset="-79"/>
            </a:rPr>
            <a:t> </a:t>
          </a:r>
          <a:r>
            <a:rPr lang="en-US" sz="4800" b="1" dirty="0">
              <a:solidFill>
                <a:srgbClr val="00FB92"/>
              </a:solidFill>
              <a:latin typeface="American Typewriter" panose="02090604020004020304" pitchFamily="18" charset="77"/>
              <a:cs typeface="Apple Chancery" panose="03020702040506060504" pitchFamily="66" charset="-79"/>
            </a:rPr>
            <a:t>fish feed</a:t>
          </a:r>
          <a:endParaRPr lang="en-US" sz="4800" b="1" dirty="0">
            <a:solidFill>
              <a:schemeClr val="bg1"/>
            </a:solidFill>
          </a:endParaRPr>
        </a:p>
      </dgm:t>
    </dgm:pt>
    <dgm:pt modelId="{DB4A94B2-6F6F-4E47-BF92-9142620E3E2C}" type="parTrans" cxnId="{809CAE34-2A3B-4B49-958C-57A18CCC1D6C}">
      <dgm:prSet/>
      <dgm:spPr/>
      <dgm:t>
        <a:bodyPr/>
        <a:lstStyle/>
        <a:p>
          <a:endParaRPr lang="en-US"/>
        </a:p>
      </dgm:t>
    </dgm:pt>
    <dgm:pt modelId="{EE64D4D8-0BA8-44F3-8453-49A3BB75739C}" type="sibTrans" cxnId="{809CAE34-2A3B-4B49-958C-57A18CCC1D6C}">
      <dgm:prSet/>
      <dgm:spPr/>
      <dgm:t>
        <a:bodyPr/>
        <a:lstStyle/>
        <a:p>
          <a:endParaRPr lang="en-US"/>
        </a:p>
      </dgm:t>
    </dgm:pt>
    <dgm:pt modelId="{7E3DEE2C-51A3-4C25-9DFA-26E7255EDF68}">
      <dgm:prSet phldrT="[Text]" custT="1"/>
      <dgm:spPr>
        <a:solidFill>
          <a:srgbClr val="FF2F92"/>
        </a:solidFill>
        <a:ln>
          <a:noFill/>
        </a:ln>
        <a:scene3d>
          <a:camera prst="orthographicFront"/>
          <a:lightRig rig="threePt" dir="t"/>
        </a:scene3d>
        <a:sp3d>
          <a:bevelT w="762000" h="825500"/>
        </a:sp3d>
      </dgm:spPr>
      <dgm:t>
        <a:bodyPr/>
        <a:lstStyle/>
        <a:p>
          <a:r>
            <a: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Improves the immune system of </a:t>
          </a:r>
          <a:r>
            <a:rPr lang="en-US" sz="28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fish</a:t>
          </a:r>
          <a:r>
            <a: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B0F30AF3-C5B8-4E6C-980E-A36A4C9DE5AB}" type="parTrans" cxnId="{503245FD-FADB-482A-A11D-77525922984C}">
      <dgm:prSet/>
      <dgm:spPr/>
      <dgm:t>
        <a:bodyPr/>
        <a:lstStyle/>
        <a:p>
          <a:endParaRPr lang="en-US"/>
        </a:p>
      </dgm:t>
    </dgm:pt>
    <dgm:pt modelId="{D554E6BF-0CD7-4706-B970-354138195B12}" type="sibTrans" cxnId="{503245FD-FADB-482A-A11D-77525922984C}">
      <dgm:prSet/>
      <dgm:spPr>
        <a:solidFill>
          <a:srgbClr val="FF2F92"/>
        </a:solidFill>
      </dgm:spPr>
      <dgm:t>
        <a:bodyPr/>
        <a:lstStyle/>
        <a:p>
          <a:endParaRPr lang="en-US"/>
        </a:p>
      </dgm:t>
    </dgm:pt>
    <dgm:pt modelId="{08E1118E-78BB-414A-B9C5-61A230A2AAE8}">
      <dgm:prSet phldrT="[Text]" custT="1"/>
      <dgm:spPr>
        <a:solidFill>
          <a:srgbClr val="7030A0"/>
        </a:solidFill>
        <a:ln>
          <a:noFill/>
        </a:ln>
        <a:scene3d>
          <a:camera prst="orthographicFront"/>
          <a:lightRig rig="threePt" dir="t"/>
        </a:scene3d>
        <a:sp3d>
          <a:bevelT w="863600" h="635000"/>
        </a:sp3d>
      </dgm:spPr>
      <dgm:t>
        <a:bodyPr/>
        <a:lstStyle/>
        <a:p>
          <a:r>
            <a: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Increases the protein level of </a:t>
          </a:r>
          <a:r>
            <a:rPr lang="en-US" sz="28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fish</a:t>
          </a:r>
          <a:r>
            <a:rPr 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</a:p>
      </dgm:t>
    </dgm:pt>
    <dgm:pt modelId="{23140160-1ED5-42E5-B888-802E0D7973F1}" type="parTrans" cxnId="{F9087A9E-7823-483D-A557-0876170429ED}">
      <dgm:prSet/>
      <dgm:spPr/>
      <dgm:t>
        <a:bodyPr/>
        <a:lstStyle/>
        <a:p>
          <a:endParaRPr lang="en-US"/>
        </a:p>
      </dgm:t>
    </dgm:pt>
    <dgm:pt modelId="{61DBB6A7-DEA2-4E9F-9F56-F23E76D57BEC}" type="sibTrans" cxnId="{F9087A9E-7823-483D-A557-0876170429ED}">
      <dgm:prSet/>
      <dgm:spPr>
        <a:solidFill>
          <a:srgbClr val="9437FF"/>
        </a:solidFill>
      </dgm:spPr>
      <dgm:t>
        <a:bodyPr/>
        <a:lstStyle/>
        <a:p>
          <a:endParaRPr lang="en-US"/>
        </a:p>
      </dgm:t>
    </dgm:pt>
    <dgm:pt modelId="{42069C2B-EC27-4100-B841-13280C9E6C41}">
      <dgm:prSet phldrT="[Text]" custT="1"/>
      <dgm:spPr>
        <a:solidFill>
          <a:srgbClr val="0432FF"/>
        </a:solidFill>
        <a:ln>
          <a:noFill/>
        </a:ln>
        <a:scene3d>
          <a:camera prst="orthographicFront"/>
          <a:lightRig rig="threePt" dir="t"/>
        </a:scene3d>
        <a:sp3d>
          <a:bevelT w="762000" h="838200"/>
        </a:sp3d>
      </dgm:spPr>
      <dgm:t>
        <a:bodyPr/>
        <a:lstStyle/>
        <a:p>
          <a:r>
            <a: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Same performance upon replacement with fishmeal</a:t>
          </a:r>
          <a:endParaRPr lang="en-US" sz="2800" b="1" i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003A1A-B35A-4FEC-9BD7-D52A33D25361}" type="parTrans" cxnId="{C3C9C823-01D2-47B6-9CD7-8623ABD94AA3}">
      <dgm:prSet/>
      <dgm:spPr/>
      <dgm:t>
        <a:bodyPr/>
        <a:lstStyle/>
        <a:p>
          <a:endParaRPr lang="en-US"/>
        </a:p>
      </dgm:t>
    </dgm:pt>
    <dgm:pt modelId="{8E943DF6-C71B-4E8D-8DA4-EC9193A0EF16}" type="sibTrans" cxnId="{C3C9C823-01D2-47B6-9CD7-8623ABD94AA3}">
      <dgm:prSet/>
      <dgm:spPr>
        <a:solidFill>
          <a:srgbClr val="0432FF"/>
        </a:solidFill>
      </dgm:spPr>
      <dgm:t>
        <a:bodyPr/>
        <a:lstStyle/>
        <a:p>
          <a:endParaRPr lang="en-US"/>
        </a:p>
      </dgm:t>
    </dgm:pt>
    <dgm:pt modelId="{A99EB6A0-A6A6-4D97-BC47-82BF25A4E8E1}">
      <dgm:prSet phldrT="[Text]" custT="1"/>
      <dgm:spPr>
        <a:solidFill>
          <a:srgbClr val="008F00"/>
        </a:solidFill>
        <a:ln>
          <a:noFill/>
        </a:ln>
        <a:scene3d>
          <a:camera prst="orthographicFront"/>
          <a:lightRig rig="threePt" dir="t"/>
        </a:scene3d>
        <a:sp3d>
          <a:bevelT w="762000" h="457200"/>
        </a:sp3d>
      </dgm:spPr>
      <dgm:t>
        <a:bodyPr/>
        <a:lstStyle/>
        <a:p>
          <a:r>
            <a: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Highly reduces the ration cost</a:t>
          </a:r>
        </a:p>
      </dgm:t>
    </dgm:pt>
    <dgm:pt modelId="{3F8C4244-C16E-45A6-82FB-5552274873CA}" type="parTrans" cxnId="{4B3977D0-3F26-4A39-90A3-FBFDE90C4C7A}">
      <dgm:prSet/>
      <dgm:spPr/>
      <dgm:t>
        <a:bodyPr/>
        <a:lstStyle/>
        <a:p>
          <a:endParaRPr lang="en-US"/>
        </a:p>
      </dgm:t>
    </dgm:pt>
    <dgm:pt modelId="{BF81764F-3221-4C9E-9710-6C2061D6FF93}" type="sibTrans" cxnId="{4B3977D0-3F26-4A39-90A3-FBFDE90C4C7A}">
      <dgm:prSet/>
      <dgm:spPr>
        <a:solidFill>
          <a:srgbClr val="008F00"/>
        </a:solidFill>
      </dgm:spPr>
      <dgm:t>
        <a:bodyPr/>
        <a:lstStyle/>
        <a:p>
          <a:endParaRPr lang="en-US"/>
        </a:p>
      </dgm:t>
    </dgm:pt>
    <dgm:pt modelId="{BF259386-356F-4287-8A55-8EF96F4800D3}" type="pres">
      <dgm:prSet presAssocID="{65F71582-D2FE-4E90-8BF2-FF1A7A217A1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A13FA60-5DEE-4F68-8D09-575FE1A0DDD2}" type="pres">
      <dgm:prSet presAssocID="{1CD1A279-901C-4158-A210-F40F6EA2859C}" presName="centerShape" presStyleLbl="node0" presStyleIdx="0" presStyleCnt="1" custScaleX="213458" custScaleY="128235" custLinFactNeighborX="758" custLinFactNeighborY="6043"/>
      <dgm:spPr/>
    </dgm:pt>
    <dgm:pt modelId="{8569B34E-0283-4F80-9B60-EDD7E773DA3E}" type="pres">
      <dgm:prSet presAssocID="{7E3DEE2C-51A3-4C25-9DFA-26E7255EDF68}" presName="node" presStyleLbl="node1" presStyleIdx="0" presStyleCnt="4" custScaleX="287070" custScaleY="81135" custRadScaleRad="61369">
        <dgm:presLayoutVars>
          <dgm:bulletEnabled val="1"/>
        </dgm:presLayoutVars>
      </dgm:prSet>
      <dgm:spPr/>
    </dgm:pt>
    <dgm:pt modelId="{73B775D4-720D-45BE-8569-769896BD847E}" type="pres">
      <dgm:prSet presAssocID="{7E3DEE2C-51A3-4C25-9DFA-26E7255EDF68}" presName="dummy" presStyleCnt="0"/>
      <dgm:spPr/>
    </dgm:pt>
    <dgm:pt modelId="{4F8903B6-895E-4548-9169-E1312318A605}" type="pres">
      <dgm:prSet presAssocID="{D554E6BF-0CD7-4706-B970-354138195B12}" presName="sibTrans" presStyleLbl="sibTrans2D1" presStyleIdx="0" presStyleCnt="4" custLinFactNeighborY="1035"/>
      <dgm:spPr/>
    </dgm:pt>
    <dgm:pt modelId="{74F83200-1B0E-44FD-9367-A31DE38A6251}" type="pres">
      <dgm:prSet presAssocID="{08E1118E-78BB-414A-B9C5-61A230A2AAE8}" presName="node" presStyleLbl="node1" presStyleIdx="1" presStyleCnt="4" custScaleX="237897" custScaleY="84802" custRadScaleRad="153143" custRadScaleInc="10029">
        <dgm:presLayoutVars>
          <dgm:bulletEnabled val="1"/>
        </dgm:presLayoutVars>
      </dgm:prSet>
      <dgm:spPr/>
    </dgm:pt>
    <dgm:pt modelId="{617C5D0D-53CB-4B52-BF4F-B6FA64153414}" type="pres">
      <dgm:prSet presAssocID="{08E1118E-78BB-414A-B9C5-61A230A2AAE8}" presName="dummy" presStyleCnt="0"/>
      <dgm:spPr/>
    </dgm:pt>
    <dgm:pt modelId="{3E887ED6-4B6D-4AD4-B91F-D98E741AE350}" type="pres">
      <dgm:prSet presAssocID="{61DBB6A7-DEA2-4E9F-9F56-F23E76D57BEC}" presName="sibTrans" presStyleLbl="sibTrans2D1" presStyleIdx="1" presStyleCnt="4"/>
      <dgm:spPr/>
    </dgm:pt>
    <dgm:pt modelId="{B7CC6E7C-005D-42D7-9EA7-C76F463B1EBB}" type="pres">
      <dgm:prSet presAssocID="{42069C2B-EC27-4100-B841-13280C9E6C41}" presName="node" presStyleLbl="node1" presStyleIdx="2" presStyleCnt="4" custScaleX="320448" custScaleY="98297" custRadScaleRad="99830">
        <dgm:presLayoutVars>
          <dgm:bulletEnabled val="1"/>
        </dgm:presLayoutVars>
      </dgm:prSet>
      <dgm:spPr/>
    </dgm:pt>
    <dgm:pt modelId="{00C31E4D-B8A3-46F6-9975-F30C6A104A73}" type="pres">
      <dgm:prSet presAssocID="{42069C2B-EC27-4100-B841-13280C9E6C41}" presName="dummy" presStyleCnt="0"/>
      <dgm:spPr/>
    </dgm:pt>
    <dgm:pt modelId="{5CADA2DA-19A6-41AE-B3E6-4582E0145F25}" type="pres">
      <dgm:prSet presAssocID="{8E943DF6-C71B-4E8D-8DA4-EC9193A0EF16}" presName="sibTrans" presStyleLbl="sibTrans2D1" presStyleIdx="2" presStyleCnt="4" custScaleX="112865"/>
      <dgm:spPr/>
    </dgm:pt>
    <dgm:pt modelId="{F7CDDF23-6FF9-4C17-B9E4-408ED19DCB18}" type="pres">
      <dgm:prSet presAssocID="{A99EB6A0-A6A6-4D97-BC47-82BF25A4E8E1}" presName="node" presStyleLbl="node1" presStyleIdx="3" presStyleCnt="4" custScaleX="227434" custScaleY="87064" custRadScaleRad="157277" custRadScaleInc="-17192">
        <dgm:presLayoutVars>
          <dgm:bulletEnabled val="1"/>
        </dgm:presLayoutVars>
      </dgm:prSet>
      <dgm:spPr/>
    </dgm:pt>
    <dgm:pt modelId="{7816B6F8-745A-4B33-A4DA-DF68D1506A10}" type="pres">
      <dgm:prSet presAssocID="{A99EB6A0-A6A6-4D97-BC47-82BF25A4E8E1}" presName="dummy" presStyleCnt="0"/>
      <dgm:spPr/>
    </dgm:pt>
    <dgm:pt modelId="{5C0DB5F6-1C0A-4970-B6A2-902EDF96262F}" type="pres">
      <dgm:prSet presAssocID="{BF81764F-3221-4C9E-9710-6C2061D6FF93}" presName="sibTrans" presStyleLbl="sibTrans2D1" presStyleIdx="3" presStyleCnt="4" custScaleX="116998" custLinFactNeighborY="2070"/>
      <dgm:spPr/>
    </dgm:pt>
  </dgm:ptLst>
  <dgm:cxnLst>
    <dgm:cxn modelId="{89731002-694F-4E7E-B0CE-F7C91272485F}" type="presOf" srcId="{61DBB6A7-DEA2-4E9F-9F56-F23E76D57BEC}" destId="{3E887ED6-4B6D-4AD4-B91F-D98E741AE350}" srcOrd="0" destOrd="0" presId="urn:microsoft.com/office/officeart/2005/8/layout/radial6"/>
    <dgm:cxn modelId="{37230113-68A6-4D0E-A320-E7D84B2BB67B}" type="presOf" srcId="{1CD1A279-901C-4158-A210-F40F6EA2859C}" destId="{3A13FA60-5DEE-4F68-8D09-575FE1A0DDD2}" srcOrd="0" destOrd="0" presId="urn:microsoft.com/office/officeart/2005/8/layout/radial6"/>
    <dgm:cxn modelId="{C3C9C823-01D2-47B6-9CD7-8623ABD94AA3}" srcId="{1CD1A279-901C-4158-A210-F40F6EA2859C}" destId="{42069C2B-EC27-4100-B841-13280C9E6C41}" srcOrd="2" destOrd="0" parTransId="{48003A1A-B35A-4FEC-9BD7-D52A33D25361}" sibTransId="{8E943DF6-C71B-4E8D-8DA4-EC9193A0EF16}"/>
    <dgm:cxn modelId="{C515312D-F1DE-4B02-B491-6A48F6F43B0C}" type="presOf" srcId="{65F71582-D2FE-4E90-8BF2-FF1A7A217A1D}" destId="{BF259386-356F-4287-8A55-8EF96F4800D3}" srcOrd="0" destOrd="0" presId="urn:microsoft.com/office/officeart/2005/8/layout/radial6"/>
    <dgm:cxn modelId="{809CAE34-2A3B-4B49-958C-57A18CCC1D6C}" srcId="{65F71582-D2FE-4E90-8BF2-FF1A7A217A1D}" destId="{1CD1A279-901C-4158-A210-F40F6EA2859C}" srcOrd="0" destOrd="0" parTransId="{DB4A94B2-6F6F-4E47-BF92-9142620E3E2C}" sibTransId="{EE64D4D8-0BA8-44F3-8453-49A3BB75739C}"/>
    <dgm:cxn modelId="{53443952-D536-428F-8D25-AFF96ADD11F3}" type="presOf" srcId="{BF81764F-3221-4C9E-9710-6C2061D6FF93}" destId="{5C0DB5F6-1C0A-4970-B6A2-902EDF96262F}" srcOrd="0" destOrd="0" presId="urn:microsoft.com/office/officeart/2005/8/layout/radial6"/>
    <dgm:cxn modelId="{B266A65A-062C-4120-80B9-D966558A6BCC}" type="presOf" srcId="{42069C2B-EC27-4100-B841-13280C9E6C41}" destId="{B7CC6E7C-005D-42D7-9EA7-C76F463B1EBB}" srcOrd="0" destOrd="0" presId="urn:microsoft.com/office/officeart/2005/8/layout/radial6"/>
    <dgm:cxn modelId="{D100615F-C3E8-407D-9F3B-9402C90A4890}" type="presOf" srcId="{08E1118E-78BB-414A-B9C5-61A230A2AAE8}" destId="{74F83200-1B0E-44FD-9367-A31DE38A6251}" srcOrd="0" destOrd="0" presId="urn:microsoft.com/office/officeart/2005/8/layout/radial6"/>
    <dgm:cxn modelId="{F5DBDC74-5A44-43F6-A576-39CC36902A23}" type="presOf" srcId="{A99EB6A0-A6A6-4D97-BC47-82BF25A4E8E1}" destId="{F7CDDF23-6FF9-4C17-B9E4-408ED19DCB18}" srcOrd="0" destOrd="0" presId="urn:microsoft.com/office/officeart/2005/8/layout/radial6"/>
    <dgm:cxn modelId="{3B623E9A-D575-4293-8463-C3D1BAA45EC4}" type="presOf" srcId="{D554E6BF-0CD7-4706-B970-354138195B12}" destId="{4F8903B6-895E-4548-9169-E1312318A605}" srcOrd="0" destOrd="0" presId="urn:microsoft.com/office/officeart/2005/8/layout/radial6"/>
    <dgm:cxn modelId="{F9087A9E-7823-483D-A557-0876170429ED}" srcId="{1CD1A279-901C-4158-A210-F40F6EA2859C}" destId="{08E1118E-78BB-414A-B9C5-61A230A2AAE8}" srcOrd="1" destOrd="0" parTransId="{23140160-1ED5-42E5-B888-802E0D7973F1}" sibTransId="{61DBB6A7-DEA2-4E9F-9F56-F23E76D57BEC}"/>
    <dgm:cxn modelId="{51B17E9E-9B0E-40AC-AAA8-A5C67D6A582C}" type="presOf" srcId="{7E3DEE2C-51A3-4C25-9DFA-26E7255EDF68}" destId="{8569B34E-0283-4F80-9B60-EDD7E773DA3E}" srcOrd="0" destOrd="0" presId="urn:microsoft.com/office/officeart/2005/8/layout/radial6"/>
    <dgm:cxn modelId="{5964B5BD-89A2-4CA7-B103-15DFEF88AC2E}" type="presOf" srcId="{8E943DF6-C71B-4E8D-8DA4-EC9193A0EF16}" destId="{5CADA2DA-19A6-41AE-B3E6-4582E0145F25}" srcOrd="0" destOrd="0" presId="urn:microsoft.com/office/officeart/2005/8/layout/radial6"/>
    <dgm:cxn modelId="{4B3977D0-3F26-4A39-90A3-FBFDE90C4C7A}" srcId="{1CD1A279-901C-4158-A210-F40F6EA2859C}" destId="{A99EB6A0-A6A6-4D97-BC47-82BF25A4E8E1}" srcOrd="3" destOrd="0" parTransId="{3F8C4244-C16E-45A6-82FB-5552274873CA}" sibTransId="{BF81764F-3221-4C9E-9710-6C2061D6FF93}"/>
    <dgm:cxn modelId="{503245FD-FADB-482A-A11D-77525922984C}" srcId="{1CD1A279-901C-4158-A210-F40F6EA2859C}" destId="{7E3DEE2C-51A3-4C25-9DFA-26E7255EDF68}" srcOrd="0" destOrd="0" parTransId="{B0F30AF3-C5B8-4E6C-980E-A36A4C9DE5AB}" sibTransId="{D554E6BF-0CD7-4706-B970-354138195B12}"/>
    <dgm:cxn modelId="{F55D32FD-8BF5-4EE4-B5F7-C1327028D4CA}" type="presParOf" srcId="{BF259386-356F-4287-8A55-8EF96F4800D3}" destId="{3A13FA60-5DEE-4F68-8D09-575FE1A0DDD2}" srcOrd="0" destOrd="0" presId="urn:microsoft.com/office/officeart/2005/8/layout/radial6"/>
    <dgm:cxn modelId="{E780A59D-9501-40B2-BF1E-C4A7BC125924}" type="presParOf" srcId="{BF259386-356F-4287-8A55-8EF96F4800D3}" destId="{8569B34E-0283-4F80-9B60-EDD7E773DA3E}" srcOrd="1" destOrd="0" presId="urn:microsoft.com/office/officeart/2005/8/layout/radial6"/>
    <dgm:cxn modelId="{22C83C78-91FB-4422-9EB1-268F91921528}" type="presParOf" srcId="{BF259386-356F-4287-8A55-8EF96F4800D3}" destId="{73B775D4-720D-45BE-8569-769896BD847E}" srcOrd="2" destOrd="0" presId="urn:microsoft.com/office/officeart/2005/8/layout/radial6"/>
    <dgm:cxn modelId="{98662C72-5EB2-45E6-AC07-F22819AE2989}" type="presParOf" srcId="{BF259386-356F-4287-8A55-8EF96F4800D3}" destId="{4F8903B6-895E-4548-9169-E1312318A605}" srcOrd="3" destOrd="0" presId="urn:microsoft.com/office/officeart/2005/8/layout/radial6"/>
    <dgm:cxn modelId="{FB400BB0-5607-4B5A-BD23-CC279F49CD0A}" type="presParOf" srcId="{BF259386-356F-4287-8A55-8EF96F4800D3}" destId="{74F83200-1B0E-44FD-9367-A31DE38A6251}" srcOrd="4" destOrd="0" presId="urn:microsoft.com/office/officeart/2005/8/layout/radial6"/>
    <dgm:cxn modelId="{77A6B6C1-0FEF-4A28-931D-F42F13701BE6}" type="presParOf" srcId="{BF259386-356F-4287-8A55-8EF96F4800D3}" destId="{617C5D0D-53CB-4B52-BF4F-B6FA64153414}" srcOrd="5" destOrd="0" presId="urn:microsoft.com/office/officeart/2005/8/layout/radial6"/>
    <dgm:cxn modelId="{2E7C4061-9146-4A02-B7D4-DFFBF153517E}" type="presParOf" srcId="{BF259386-356F-4287-8A55-8EF96F4800D3}" destId="{3E887ED6-4B6D-4AD4-B91F-D98E741AE350}" srcOrd="6" destOrd="0" presId="urn:microsoft.com/office/officeart/2005/8/layout/radial6"/>
    <dgm:cxn modelId="{2A62FD44-E73C-45C7-A3EB-592C759DC9C6}" type="presParOf" srcId="{BF259386-356F-4287-8A55-8EF96F4800D3}" destId="{B7CC6E7C-005D-42D7-9EA7-C76F463B1EBB}" srcOrd="7" destOrd="0" presId="urn:microsoft.com/office/officeart/2005/8/layout/radial6"/>
    <dgm:cxn modelId="{57B62FF9-7728-46D2-BC22-03FE1F9FAE4B}" type="presParOf" srcId="{BF259386-356F-4287-8A55-8EF96F4800D3}" destId="{00C31E4D-B8A3-46F6-9975-F30C6A104A73}" srcOrd="8" destOrd="0" presId="urn:microsoft.com/office/officeart/2005/8/layout/radial6"/>
    <dgm:cxn modelId="{6BC51080-D430-4F7B-B027-758FC95F3189}" type="presParOf" srcId="{BF259386-356F-4287-8A55-8EF96F4800D3}" destId="{5CADA2DA-19A6-41AE-B3E6-4582E0145F25}" srcOrd="9" destOrd="0" presId="urn:microsoft.com/office/officeart/2005/8/layout/radial6"/>
    <dgm:cxn modelId="{3A798ED6-3CA0-4AA3-AC02-7D2C5C4FBCD2}" type="presParOf" srcId="{BF259386-356F-4287-8A55-8EF96F4800D3}" destId="{F7CDDF23-6FF9-4C17-B9E4-408ED19DCB18}" srcOrd="10" destOrd="0" presId="urn:microsoft.com/office/officeart/2005/8/layout/radial6"/>
    <dgm:cxn modelId="{EAEE3905-3894-431C-A52B-7F7A277536E1}" type="presParOf" srcId="{BF259386-356F-4287-8A55-8EF96F4800D3}" destId="{7816B6F8-745A-4B33-A4DA-DF68D1506A10}" srcOrd="11" destOrd="0" presId="urn:microsoft.com/office/officeart/2005/8/layout/radial6"/>
    <dgm:cxn modelId="{886EA4CA-71F8-4153-91A4-E893C78932AD}" type="presParOf" srcId="{BF259386-356F-4287-8A55-8EF96F4800D3}" destId="{5C0DB5F6-1C0A-4970-B6A2-902EDF96262F}" srcOrd="12" destOrd="0" presId="urn:microsoft.com/office/officeart/2005/8/layout/radial6"/>
  </dgm:cxnLst>
  <dgm:bg>
    <a:gradFill flip="none" rotWithShape="1">
      <a:gsLst>
        <a:gs pos="88000">
          <a:srgbClr val="FFC000">
            <a:alpha val="74000"/>
          </a:srgbClr>
        </a:gs>
        <a:gs pos="72000">
          <a:schemeClr val="accent1">
            <a:lumMod val="52000"/>
            <a:alpha val="59000"/>
          </a:schemeClr>
        </a:gs>
      </a:gsLst>
      <a:path path="circle">
        <a:fillToRect l="50000" t="50000" r="50000" b="50000"/>
      </a:path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3FA60-5DEE-4F68-8D09-575FE1A0DDD2}">
      <dsp:nvSpPr>
        <dsp:cNvPr id="0" name=""/>
        <dsp:cNvSpPr/>
      </dsp:nvSpPr>
      <dsp:spPr>
        <a:xfrm>
          <a:off x="313596" y="1911386"/>
          <a:ext cx="11612932" cy="3199391"/>
        </a:xfrm>
        <a:prstGeom prst="ellipse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0" h="11239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6223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0" b="1" kern="1200" dirty="0">
              <a:solidFill>
                <a:srgbClr val="FFC000"/>
              </a:solidFill>
              <a:latin typeface="American Typewriter" panose="02090604020004020304" pitchFamily="18" charset="77"/>
              <a:cs typeface="Apple Chancery" panose="03020702040506060504" pitchFamily="66" charset="-79"/>
            </a:rPr>
            <a:t>Victory</a:t>
          </a:r>
          <a:r>
            <a:rPr lang="en-US" sz="8800" b="1" kern="1200" dirty="0">
              <a:solidFill>
                <a:srgbClr val="00FB92"/>
              </a:solidFill>
              <a:latin typeface="American Typewriter" panose="02090604020004020304" pitchFamily="18" charset="77"/>
              <a:cs typeface="Apple Chancery" panose="03020702040506060504" pitchFamily="66" charset="-79"/>
            </a:rPr>
            <a:t> fish feed</a:t>
          </a:r>
          <a:endParaRPr lang="en-US" sz="8800" b="1" kern="1200" dirty="0">
            <a:solidFill>
              <a:schemeClr val="bg1"/>
            </a:solidFill>
          </a:endParaRPr>
        </a:p>
      </dsp:txBody>
      <dsp:txXfrm>
        <a:off x="2014271" y="2379926"/>
        <a:ext cx="8211582" cy="22623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DB5F6-1C0A-4970-B6A2-902EDF96262F}">
      <dsp:nvSpPr>
        <dsp:cNvPr id="0" name=""/>
        <dsp:cNvSpPr/>
      </dsp:nvSpPr>
      <dsp:spPr>
        <a:xfrm>
          <a:off x="1491259" y="1374979"/>
          <a:ext cx="6216535" cy="5313368"/>
        </a:xfrm>
        <a:prstGeom prst="blockArc">
          <a:avLst>
            <a:gd name="adj1" fmla="val 11032164"/>
            <a:gd name="adj2" fmla="val 18279501"/>
            <a:gd name="adj3" fmla="val 4637"/>
          </a:avLst>
        </a:prstGeom>
        <a:solidFill>
          <a:srgbClr val="008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DA2DA-19A6-41AE-B3E6-4582E0145F25}">
      <dsp:nvSpPr>
        <dsp:cNvPr id="0" name=""/>
        <dsp:cNvSpPr/>
      </dsp:nvSpPr>
      <dsp:spPr>
        <a:xfrm>
          <a:off x="1605548" y="1175933"/>
          <a:ext cx="5996933" cy="5313368"/>
        </a:xfrm>
        <a:prstGeom prst="blockArc">
          <a:avLst>
            <a:gd name="adj1" fmla="val 3327722"/>
            <a:gd name="adj2" fmla="val 10914031"/>
            <a:gd name="adj3" fmla="val 4637"/>
          </a:avLst>
        </a:prstGeom>
        <a:solidFill>
          <a:srgbClr val="0432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87ED6-4B6D-4AD4-B91F-D98E741AE350}">
      <dsp:nvSpPr>
        <dsp:cNvPr id="0" name=""/>
        <dsp:cNvSpPr/>
      </dsp:nvSpPr>
      <dsp:spPr>
        <a:xfrm>
          <a:off x="4798811" y="1116016"/>
          <a:ext cx="5313368" cy="5313368"/>
        </a:xfrm>
        <a:prstGeom prst="blockArc">
          <a:avLst>
            <a:gd name="adj1" fmla="val 21355441"/>
            <a:gd name="adj2" fmla="val 7327826"/>
            <a:gd name="adj3" fmla="val 4637"/>
          </a:avLst>
        </a:prstGeom>
        <a:solidFill>
          <a:srgbClr val="9437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8903B6-895E-4548-9169-E1312318A605}">
      <dsp:nvSpPr>
        <dsp:cNvPr id="0" name=""/>
        <dsp:cNvSpPr/>
      </dsp:nvSpPr>
      <dsp:spPr>
        <a:xfrm>
          <a:off x="4820607" y="1369159"/>
          <a:ext cx="5313368" cy="5313368"/>
        </a:xfrm>
        <a:prstGeom prst="blockArc">
          <a:avLst>
            <a:gd name="adj1" fmla="val 14237971"/>
            <a:gd name="adj2" fmla="val 21091301"/>
            <a:gd name="adj3" fmla="val 4637"/>
          </a:avLst>
        </a:prstGeom>
        <a:solidFill>
          <a:srgbClr val="FF2F9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13FA60-5DEE-4F68-8D09-575FE1A0DDD2}">
      <dsp:nvSpPr>
        <dsp:cNvPr id="0" name=""/>
        <dsp:cNvSpPr/>
      </dsp:nvSpPr>
      <dsp:spPr>
        <a:xfrm>
          <a:off x="3505720" y="2125976"/>
          <a:ext cx="5217850" cy="3134626"/>
        </a:xfrm>
        <a:prstGeom prst="ellipse">
          <a:avLst/>
        </a:prstGeom>
        <a:solidFill>
          <a:srgbClr val="00B0F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0" h="10922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>
              <a:solidFill>
                <a:schemeClr val="tx1"/>
              </a:solidFill>
            </a:rPr>
            <a:t>Benefits of </a:t>
          </a:r>
          <a:r>
            <a:rPr lang="en-US" sz="6600" b="1" kern="1200" dirty="0">
              <a:solidFill>
                <a:srgbClr val="FFC000"/>
              </a:solidFill>
              <a:latin typeface="American Typewriter" panose="02090604020004020304" pitchFamily="18" charset="77"/>
              <a:cs typeface="Apple Chancery" panose="03020702040506060504" pitchFamily="66" charset="-79"/>
            </a:rPr>
            <a:t>Victory</a:t>
          </a:r>
          <a:r>
            <a:rPr lang="en-US" sz="5400" b="1" kern="1200" dirty="0">
              <a:solidFill>
                <a:srgbClr val="00FB92"/>
              </a:solidFill>
              <a:latin typeface="American Typewriter" panose="02090604020004020304" pitchFamily="18" charset="77"/>
              <a:cs typeface="Apple Chancery" panose="03020702040506060504" pitchFamily="66" charset="-79"/>
            </a:rPr>
            <a:t> </a:t>
          </a:r>
          <a:r>
            <a:rPr lang="en-US" sz="4800" b="1" kern="1200" dirty="0">
              <a:solidFill>
                <a:srgbClr val="00FB92"/>
              </a:solidFill>
              <a:latin typeface="American Typewriter" panose="02090604020004020304" pitchFamily="18" charset="77"/>
              <a:cs typeface="Apple Chancery" panose="03020702040506060504" pitchFamily="66" charset="-79"/>
            </a:rPr>
            <a:t>fish feed</a:t>
          </a:r>
          <a:endParaRPr lang="en-US" sz="4800" b="1" kern="1200" dirty="0">
            <a:solidFill>
              <a:schemeClr val="bg1"/>
            </a:solidFill>
          </a:endParaRPr>
        </a:p>
      </dsp:txBody>
      <dsp:txXfrm>
        <a:off x="4269856" y="2585031"/>
        <a:ext cx="3689578" cy="2216516"/>
      </dsp:txXfrm>
    </dsp:sp>
    <dsp:sp modelId="{8569B34E-0283-4F80-9B60-EDD7E773DA3E}">
      <dsp:nvSpPr>
        <dsp:cNvPr id="0" name=""/>
        <dsp:cNvSpPr/>
      </dsp:nvSpPr>
      <dsp:spPr>
        <a:xfrm>
          <a:off x="3619266" y="1092917"/>
          <a:ext cx="4912075" cy="1388306"/>
        </a:xfrm>
        <a:prstGeom prst="ellipse">
          <a:avLst/>
        </a:prstGeom>
        <a:solidFill>
          <a:srgbClr val="FF2F92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762000" h="825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Improves the immune system of </a:t>
          </a:r>
          <a:r>
            <a:rPr lang="en-US" sz="2800" b="1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fish</a:t>
          </a:r>
          <a:r>
            <a:rPr lang="en-US" sz="2800" b="1" i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4338623" y="1296230"/>
        <a:ext cx="3473361" cy="981680"/>
      </dsp:txXfrm>
    </dsp:sp>
    <dsp:sp modelId="{74F83200-1B0E-44FD-9367-A31DE38A6251}">
      <dsp:nvSpPr>
        <dsp:cNvPr id="0" name=""/>
        <dsp:cNvSpPr/>
      </dsp:nvSpPr>
      <dsp:spPr>
        <a:xfrm>
          <a:off x="8008679" y="2862717"/>
          <a:ext cx="4070672" cy="1451053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863600" h="6350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Increases the protein level of </a:t>
          </a:r>
          <a:r>
            <a:rPr lang="en-US" sz="2800" b="1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fish</a:t>
          </a:r>
          <a:r>
            <a:rPr lang="en-US" sz="2800" b="1" i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</a:p>
      </dsp:txBody>
      <dsp:txXfrm>
        <a:off x="8604815" y="3075219"/>
        <a:ext cx="2878400" cy="1026049"/>
      </dsp:txXfrm>
    </dsp:sp>
    <dsp:sp modelId="{B7CC6E7C-005D-42D7-9EA7-C76F463B1EBB}">
      <dsp:nvSpPr>
        <dsp:cNvPr id="0" name=""/>
        <dsp:cNvSpPr/>
      </dsp:nvSpPr>
      <dsp:spPr>
        <a:xfrm>
          <a:off x="3333699" y="5129337"/>
          <a:ext cx="5483209" cy="1681967"/>
        </a:xfrm>
        <a:prstGeom prst="ellipse">
          <a:avLst/>
        </a:prstGeom>
        <a:solidFill>
          <a:srgbClr val="0432FF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762000" h="8382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Same performance upon replacement with fishmeal</a:t>
          </a:r>
          <a:endParaRPr lang="en-US" sz="2800" b="1" i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36696" y="5375655"/>
        <a:ext cx="3877215" cy="1189331"/>
      </dsp:txXfrm>
    </dsp:sp>
    <dsp:sp modelId="{F7CDDF23-6FF9-4C17-B9E4-408ED19DCB18}">
      <dsp:nvSpPr>
        <dsp:cNvPr id="0" name=""/>
        <dsp:cNvSpPr/>
      </dsp:nvSpPr>
      <dsp:spPr>
        <a:xfrm>
          <a:off x="64538" y="3001674"/>
          <a:ext cx="3891639" cy="1489758"/>
        </a:xfrm>
        <a:prstGeom prst="ellipse">
          <a:avLst/>
        </a:prstGeom>
        <a:solidFill>
          <a:srgbClr val="008F0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762000" h="4572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Highly reduces the ration cost</a:t>
          </a:r>
        </a:p>
      </dsp:txBody>
      <dsp:txXfrm>
        <a:off x="634455" y="3219844"/>
        <a:ext cx="2751805" cy="1053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06D61-C05C-094A-BDA0-8EFD04E7F9CC}" type="datetimeFigureOut">
              <a:rPr lang="en-US" smtClean="0"/>
              <a:t>9/22/20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AB7D1-4A2B-A74F-9420-062B32B1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9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D5A4-64BC-47C7-99A7-072E0B3746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43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D5A4-64BC-47C7-99A7-072E0B3746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185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AB7D1-4A2B-A74F-9420-062B32B13F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12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AB7D1-4A2B-A74F-9420-062B32B13F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98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D5A4-64BC-47C7-99A7-072E0B3746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302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3D5A4-64BC-47C7-99A7-072E0B3746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124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C739F-C1E0-4C3F-8F4F-28B82C4B5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8CD7E-58D5-447A-A7FF-B69746712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C323B-9E70-443E-8868-54F8A0C1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434F0-B9C3-4529-820F-4549E46B42A8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4E643-4FBF-4BF3-A410-247FB1137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B6F08-4B2E-43E1-9BA1-F62CE1ED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2A3-1403-44FA-A090-A7DBF8484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31FF7-9A63-4507-A228-5B754B309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09FA9-59AE-4623-BCED-30D38087D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EBB9A-2ACE-480A-B051-C0144027C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434F0-B9C3-4529-820F-4549E46B42A8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58BFD-9575-4C34-A83D-2F97D39D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ADDEC-226B-420A-B1CC-929C730A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2A3-1403-44FA-A090-A7DBF8484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3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F1EA6-3F1E-448A-909A-739C579A04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3D34BB-CE21-43FF-9164-C67CB0CCF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F3735-C475-4F01-8F83-4A24EEDB9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434F0-B9C3-4529-820F-4549E46B42A8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6915D-8B1C-4561-8784-86D4D841E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1B869-0199-4E40-9A89-3C132BFB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2A3-1403-44FA-A090-A7DBF8484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53C5E-C2C3-45F2-8A82-E59CD28C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249B9-B377-4918-AE48-EFFD5DE9D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7072E-7255-489B-A917-6FDF1EE01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434F0-B9C3-4529-820F-4549E46B42A8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EE487-9A04-4ADF-B9B7-A022D753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72833-88E2-4280-8B77-03192A167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2A3-1403-44FA-A090-A7DBF8484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7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DFC5-9CB4-4A0E-8B39-8C1EE8505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6E101-0B99-4738-927B-8E81C103E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B658F-6B61-4FAC-BE88-BCE1141E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434F0-B9C3-4529-820F-4549E46B42A8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A9F40-7696-490A-8F22-3816F1CC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B377A-5DA6-4CC1-B789-1F7E6C5F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2A3-1403-44FA-A090-A7DBF8484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55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413DE-454D-487E-B6A1-95EA7DDEC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7DC55-044D-4A1D-9A3A-807CEED82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69B02E-4317-4A76-B42E-320459A7F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05C2B-D7F6-498A-9779-0B71DC487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434F0-B9C3-4529-820F-4549E46B42A8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E646F-0EC1-4377-BD01-F4BD8001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43759-60DA-4D05-8016-AAC5247B9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2A3-1403-44FA-A090-A7DBF8484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C972F-2E44-47D2-B3B5-95AACA50D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F6C54-E83F-475C-9138-38E5214FE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0681A-F642-499C-A187-058BD1C01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41C6DE-5435-4980-8FE3-A61C246BEC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E490A1-3ACD-4E08-84B6-783E5E0F8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A2BBFC-0094-4A6F-8E70-DEA876DB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434F0-B9C3-4529-820F-4549E46B42A8}" type="datetimeFigureOut">
              <a:rPr lang="en-US" smtClean="0"/>
              <a:t>9/22/20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2DA73-E55D-4882-A9ED-FD38195B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49FA75-B450-47DD-9337-403C311E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2A3-1403-44FA-A090-A7DBF8484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0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BB0E5-9193-4284-8F13-C704DC34A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4484A9-9970-4553-8408-60297E69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434F0-B9C3-4529-820F-4549E46B42A8}" type="datetimeFigureOut">
              <a:rPr lang="en-US" smtClean="0"/>
              <a:t>9/22/20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FE4B5E-3431-4006-8A89-955C8F7B7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DD2E54-18A7-4186-9CA6-1272EF6BD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2A3-1403-44FA-A090-A7DBF8484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4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B3AE2-256A-477E-9021-E92E10C6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434F0-B9C3-4529-820F-4549E46B42A8}" type="datetimeFigureOut">
              <a:rPr lang="en-US" smtClean="0"/>
              <a:t>9/22/20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1613F-1705-433E-9AF3-ED3B8ABED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0E319-F87F-46C2-BFE6-E4F28735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2A3-1403-44FA-A090-A7DBF8484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8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F998-BF2B-4436-A094-46DA9429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D375-72F9-4E69-8466-917CAA649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22318-DAD4-4B4A-AAD0-32A08B234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AF13E-98E6-4530-9E36-708F34043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434F0-B9C3-4529-820F-4549E46B42A8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2B0B7-DB7A-48F6-B784-EF5BCE489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832F6-B35E-4A3A-8699-57A668087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2A3-1403-44FA-A090-A7DBF8484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5BFA5-150C-4E5F-9328-2D42563C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3C1CE3-FC06-4DA1-88F8-980B2779E3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94372-FB90-4FE6-84CE-5BB24020A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393C1-8ABF-4835-8AED-4B62F294F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434F0-B9C3-4529-820F-4549E46B42A8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BCA6F-6BDA-4616-9392-A2DEF2D3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4EA19-4497-464F-8891-A658E4A5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2A3-1403-44FA-A090-A7DBF8484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3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106E65-D10A-4E97-935F-3B402B71A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29477-2119-42B7-9E50-C6C3DC313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83048-0118-4026-9955-2E446C964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434F0-B9C3-4529-820F-4549E46B42A8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8A9B8-0CB1-45F2-89DA-A8C18F55A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B2D45-D568-4808-8636-E73C65B15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22A3-1403-44FA-A090-A7DBF8484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1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Relationship Id="rId9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A81C4F1-EA04-0A4C-A0C4-7A8B0AB28D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7432303"/>
              </p:ext>
            </p:extLst>
          </p:nvPr>
        </p:nvGraphicFramePr>
        <p:xfrm>
          <a:off x="-8792" y="0"/>
          <a:ext cx="12240125" cy="6906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83CD37A-D96D-A74C-8901-394AE2D489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4250" b="35601"/>
          <a:stretch/>
        </p:blipFill>
        <p:spPr>
          <a:xfrm>
            <a:off x="3319669" y="-24063"/>
            <a:ext cx="5603381" cy="16893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2064F5-8B1F-DD46-B03A-3A5E4DB2B45A}"/>
              </a:ext>
            </a:extLst>
          </p:cNvPr>
          <p:cNvSpPr/>
          <p:nvPr/>
        </p:nvSpPr>
        <p:spPr>
          <a:xfrm>
            <a:off x="0" y="5398663"/>
            <a:ext cx="122401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 Label Solution LLC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www.cleanlabelsolution.com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188 pleasant grove road, first floor, Ithaca, NY 14850, USA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 (607) 351-5301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mohammad.arshadi@cleanlabelsolution.com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215DA-885B-BE4B-98C1-01743AE0A8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220" t="5064" r="8383" b="18222"/>
          <a:stretch/>
        </p:blipFill>
        <p:spPr>
          <a:xfrm>
            <a:off x="10342677" y="3228679"/>
            <a:ext cx="1130157" cy="113015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889000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B6AF2D-B43D-8E4B-984A-BBAA5C08DE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806" t="-162" r="6200" b="9011"/>
          <a:stretch/>
        </p:blipFill>
        <p:spPr>
          <a:xfrm>
            <a:off x="323850" y="2669246"/>
            <a:ext cx="2419350" cy="169140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485900" h="266700" prst="coolSlant"/>
          </a:sp3d>
        </p:spPr>
      </p:pic>
    </p:spTree>
    <p:extLst>
      <p:ext uri="{BB962C8B-B14F-4D97-AF65-F5344CB8AC3E}">
        <p14:creationId xmlns:p14="http://schemas.microsoft.com/office/powerpoint/2010/main" val="211533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600EB-370D-4B46-81CC-9537F1E5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52" y="1025200"/>
            <a:ext cx="4196607" cy="4952492"/>
          </a:xfrm>
        </p:spPr>
        <p:txBody>
          <a:bodyPr>
            <a:normAutofit/>
          </a:bodyPr>
          <a:lstStyle/>
          <a:p>
            <a:r>
              <a:rPr lang="en-US" sz="4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</a:t>
            </a:r>
            <a:r>
              <a:rPr lang="en-US" sz="6600" b="1" dirty="0">
                <a:solidFill>
                  <a:srgbClr val="FFC000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Victory</a:t>
            </a:r>
            <a:r>
              <a:rPr lang="en-US" sz="5400" b="1" dirty="0">
                <a:solidFill>
                  <a:srgbClr val="00FB92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fish feed</a:t>
            </a:r>
            <a:br>
              <a:rPr lang="en-US" sz="4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US" sz="4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Fishmeal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030E09D-2CA7-9548-8818-20EC09D42413}"/>
              </a:ext>
            </a:extLst>
          </p:cNvPr>
          <p:cNvSpPr/>
          <p:nvPr/>
        </p:nvSpPr>
        <p:spPr>
          <a:xfrm>
            <a:off x="3965701" y="-23299"/>
            <a:ext cx="8420427" cy="130469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6F2E61E-71D8-6144-8AD7-67C99F2816B7}"/>
              </a:ext>
            </a:extLst>
          </p:cNvPr>
          <p:cNvSpPr/>
          <p:nvPr/>
        </p:nvSpPr>
        <p:spPr>
          <a:xfrm>
            <a:off x="3899079" y="-10529"/>
            <a:ext cx="8295840" cy="1097280"/>
          </a:xfrm>
          <a:prstGeom prst="roundRect">
            <a:avLst>
              <a:gd name="adj" fmla="val 10000"/>
            </a:avLst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468392-B289-414B-922E-BE5758C85B9B}"/>
              </a:ext>
            </a:extLst>
          </p:cNvPr>
          <p:cNvSpPr txBox="1"/>
          <p:nvPr/>
        </p:nvSpPr>
        <p:spPr>
          <a:xfrm>
            <a:off x="5065013" y="-10678"/>
            <a:ext cx="7115764" cy="11011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999" tIns="91999" rIns="91999" bIns="91999" numCol="1" spcCol="1270" anchor="ctr" anchorCtr="0">
            <a:no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production process is environmentally and ecologically sustainable 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9AED51F-07DA-DA48-A180-3AA072E112DE}"/>
              </a:ext>
            </a:extLst>
          </p:cNvPr>
          <p:cNvSpPr/>
          <p:nvPr/>
        </p:nvSpPr>
        <p:spPr>
          <a:xfrm>
            <a:off x="3898392" y="1144571"/>
            <a:ext cx="8293608" cy="1097280"/>
          </a:xfrm>
          <a:prstGeom prst="roundRect">
            <a:avLst>
              <a:gd name="adj" fmla="val 10000"/>
            </a:avLst>
          </a:prstGeom>
          <a:solidFill>
            <a:srgbClr val="8D42C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B2E333-6B28-4344-A142-BCE9987EA24B}"/>
              </a:ext>
            </a:extLst>
          </p:cNvPr>
          <p:cNvSpPr txBox="1"/>
          <p:nvPr/>
        </p:nvSpPr>
        <p:spPr>
          <a:xfrm>
            <a:off x="5081513" y="1133941"/>
            <a:ext cx="7110487" cy="111812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5" tIns="85755" rIns="85755" bIns="85755" numCol="1" spcCol="1270" anchor="ctr" anchorCtr="0">
            <a:noAutofit/>
          </a:bodyPr>
          <a:lstStyle/>
          <a:p>
            <a:pPr marL="0" marR="0" lvl="0" indent="0" algn="l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Highly cost effective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EB49170-5FED-9A47-9ECE-B90F0A46F5E3}"/>
              </a:ext>
            </a:extLst>
          </p:cNvPr>
          <p:cNvSpPr/>
          <p:nvPr/>
        </p:nvSpPr>
        <p:spPr>
          <a:xfrm>
            <a:off x="3898392" y="2309321"/>
            <a:ext cx="8293608" cy="1097280"/>
          </a:xfrm>
          <a:prstGeom prst="roundRect">
            <a:avLst>
              <a:gd name="adj" fmla="val 1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/>
        </p:style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C08293-A1CB-C64A-B980-85B590A423F3}"/>
              </a:ext>
            </a:extLst>
          </p:cNvPr>
          <p:cNvSpPr txBox="1"/>
          <p:nvPr/>
        </p:nvSpPr>
        <p:spPr>
          <a:xfrm>
            <a:off x="5081513" y="2299671"/>
            <a:ext cx="7078963" cy="11067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5" tIns="85755" rIns="85755" bIns="85755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ingredients are natural, and feed grade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D6BE584-0AA3-844E-9B53-655F0520C528}"/>
              </a:ext>
            </a:extLst>
          </p:cNvPr>
          <p:cNvSpPr/>
          <p:nvPr/>
        </p:nvSpPr>
        <p:spPr>
          <a:xfrm>
            <a:off x="3898392" y="3457653"/>
            <a:ext cx="8293608" cy="1097280"/>
          </a:xfrm>
          <a:prstGeom prst="roundRect">
            <a:avLst>
              <a:gd name="adj" fmla="val 10000"/>
            </a:avLst>
          </a:prstGeom>
          <a:solidFill>
            <a:srgbClr val="FF2F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3FECADC-3E40-F940-B282-BB56363BC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159" y="2347020"/>
            <a:ext cx="1010234" cy="1010234"/>
          </a:xfrm>
          <a:prstGeom prst="rect">
            <a:avLst/>
          </a:prstGeom>
          <a:effectLst>
            <a:glow>
              <a:srgbClr val="FFC000"/>
            </a:glow>
            <a:softEdge rad="889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A494AA0-E39C-764A-A77B-D0A5D07C5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40" t="27672" r="31704" b="45255"/>
          <a:stretch/>
        </p:blipFill>
        <p:spPr>
          <a:xfrm>
            <a:off x="3982030" y="3559348"/>
            <a:ext cx="976684" cy="961969"/>
          </a:xfrm>
          <a:prstGeom prst="rect">
            <a:avLst/>
          </a:prstGeom>
          <a:effectLst>
            <a:glow rad="127000">
              <a:srgbClr val="FF2F92">
                <a:alpha val="78000"/>
              </a:srgbClr>
            </a:glow>
            <a:softEdge rad="12700"/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609B97C-58AC-9C4F-AA07-D5BE7E4A1113}"/>
              </a:ext>
            </a:extLst>
          </p:cNvPr>
          <p:cNvSpPr txBox="1"/>
          <p:nvPr/>
        </p:nvSpPr>
        <p:spPr>
          <a:xfrm>
            <a:off x="4989393" y="3369961"/>
            <a:ext cx="7171083" cy="12161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5" tIns="85755" rIns="85755" bIns="85755" numCol="1" spcCol="1270" anchor="ctr" anchorCtr="0">
            <a:noAutofit/>
          </a:bodyPr>
          <a:lstStyle/>
          <a:p>
            <a:pPr marL="0" marR="0" lvl="0" indent="0" algn="just" defTabSz="977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Provides the required balance of amino acids and other essential nutrients (e.g. fatty acids, macro and trace metals) 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068ABE3-7D61-5346-A6B5-799C8CC3D2C9}"/>
              </a:ext>
            </a:extLst>
          </p:cNvPr>
          <p:cNvSpPr/>
          <p:nvPr/>
        </p:nvSpPr>
        <p:spPr>
          <a:xfrm>
            <a:off x="3891801" y="4602392"/>
            <a:ext cx="8293608" cy="1097280"/>
          </a:xfrm>
          <a:prstGeom prst="roundRect">
            <a:avLst>
              <a:gd name="adj" fmla="val 1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8987CB-8762-5342-AC25-9FEA190A5E43}"/>
              </a:ext>
            </a:extLst>
          </p:cNvPr>
          <p:cNvSpPr txBox="1"/>
          <p:nvPr/>
        </p:nvSpPr>
        <p:spPr>
          <a:xfrm>
            <a:off x="5065013" y="4606135"/>
            <a:ext cx="7132261" cy="10935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5" tIns="85755" rIns="85755" bIns="85755" numCol="1" spcCol="127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Improves fish gut microbiota, health, immunity and growth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8D5CBF8-01CB-574E-A719-8A123C1E7A57}"/>
              </a:ext>
            </a:extLst>
          </p:cNvPr>
          <p:cNvSpPr/>
          <p:nvPr/>
        </p:nvSpPr>
        <p:spPr>
          <a:xfrm>
            <a:off x="3898392" y="5742206"/>
            <a:ext cx="8293608" cy="1097280"/>
          </a:xfrm>
          <a:prstGeom prst="roundRect">
            <a:avLst>
              <a:gd name="adj" fmla="val 10000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EF4BC2B-82F2-6448-B592-F0ED19FB28D2}"/>
              </a:ext>
            </a:extLst>
          </p:cNvPr>
          <p:cNvSpPr/>
          <p:nvPr/>
        </p:nvSpPr>
        <p:spPr>
          <a:xfrm>
            <a:off x="5081513" y="5906123"/>
            <a:ext cx="7099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Highly efficient protein digestion and amino acid absorption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752F67A-199B-2B40-9C0B-4AF9B1EE17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00" t="69134" r="69416" b="17296"/>
          <a:stretch/>
        </p:blipFill>
        <p:spPr>
          <a:xfrm>
            <a:off x="3938629" y="5811230"/>
            <a:ext cx="1090155" cy="95922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6F72EAC-0FA5-1C47-9C1F-6C7961A358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42" r="15660"/>
          <a:stretch/>
        </p:blipFill>
        <p:spPr>
          <a:xfrm>
            <a:off x="3979159" y="82045"/>
            <a:ext cx="993523" cy="990482"/>
          </a:xfrm>
          <a:prstGeom prst="rect">
            <a:avLst/>
          </a:prstGeom>
          <a:effectLst>
            <a:glow rad="63500">
              <a:schemeClr val="accent6">
                <a:satMod val="175000"/>
                <a:alpha val="0"/>
              </a:schemeClr>
            </a:glow>
            <a:softEdge rad="63500"/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EC1A092-FF22-FF44-88D7-0679F6A177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87" t="11292" r="13512" b="14421"/>
          <a:stretch/>
        </p:blipFill>
        <p:spPr>
          <a:xfrm>
            <a:off x="3955758" y="1210858"/>
            <a:ext cx="1073026" cy="981210"/>
          </a:xfrm>
          <a:prstGeom prst="rect">
            <a:avLst/>
          </a:prstGeom>
          <a:effectLst>
            <a:glow>
              <a:srgbClr val="8D42C6"/>
            </a:glow>
            <a:softEdge rad="114300"/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A308F9F-8082-3943-B892-276260892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8629" y="4638109"/>
            <a:ext cx="1020085" cy="1020085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  <a:softEdge rad="2667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E13977-E033-1D4C-8B91-A0E57A0CCCA7}"/>
              </a:ext>
            </a:extLst>
          </p:cNvPr>
          <p:cNvSpPr/>
          <p:nvPr/>
        </p:nvSpPr>
        <p:spPr>
          <a:xfrm>
            <a:off x="21332" y="6344199"/>
            <a:ext cx="3330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www.cleanlabelsolution.com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35420CD-B16F-DF48-BB1D-306366A059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355" y="82044"/>
            <a:ext cx="3663466" cy="181359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82750" h="2032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CB77C9-ABB9-BE41-9840-8533225646B9}"/>
              </a:ext>
            </a:extLst>
          </p:cNvPr>
          <p:cNvSpPr txBox="1"/>
          <p:nvPr/>
        </p:nvSpPr>
        <p:spPr>
          <a:xfrm>
            <a:off x="2692400" y="609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00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;p1">
            <a:extLst>
              <a:ext uri="{FF2B5EF4-FFF2-40B4-BE49-F238E27FC236}">
                <a16:creationId xmlns:a16="http://schemas.microsoft.com/office/drawing/2014/main" id="{B4ED1C3D-47D0-7C47-946A-76C6E3493E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37754"/>
            <a:ext cx="12191999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Performance of a Ration Containing 10% </a:t>
            </a:r>
            <a:r>
              <a:rPr lang="en-US" sz="4000" b="1" dirty="0">
                <a:solidFill>
                  <a:srgbClr val="FFC000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Victory</a:t>
            </a:r>
            <a:r>
              <a:rPr lang="en-US" sz="3200" b="1" dirty="0">
                <a:solidFill>
                  <a:srgbClr val="00FB92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fish feed</a:t>
            </a: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 vs. </a:t>
            </a:r>
            <a:r>
              <a:rPr lang="en-US" sz="32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Fishmeal</a:t>
            </a: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 on the body weight and protein level of </a:t>
            </a:r>
            <a:r>
              <a:rPr lang="en-US" sz="3200" b="1" i="1" dirty="0">
                <a:latin typeface="Calibri"/>
                <a:ea typeface="Calibri"/>
                <a:cs typeface="Calibri"/>
                <a:sym typeface="Calibri"/>
              </a:rPr>
              <a:t>Salmon</a:t>
            </a:r>
            <a:endParaRPr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6573B-DDB2-3C4B-A5A7-C67E6484C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604" y="1294954"/>
            <a:ext cx="5969294" cy="4733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518E22-C129-C94F-88A9-54ED135D9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14" y="1403480"/>
            <a:ext cx="6424861" cy="49186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DC0060-8321-0F44-9ABC-51A3E2C1B0FA}"/>
              </a:ext>
            </a:extLst>
          </p:cNvPr>
          <p:cNvSpPr/>
          <p:nvPr/>
        </p:nvSpPr>
        <p:spPr>
          <a:xfrm>
            <a:off x="121514" y="6409892"/>
            <a:ext cx="3070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www.cleanlabelsolution.com</a:t>
            </a:r>
            <a:endParaRPr lang="en-US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017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34CEB4-4725-BC43-A6EB-7816EADA2ED5}"/>
              </a:ext>
            </a:extLst>
          </p:cNvPr>
          <p:cNvSpPr/>
          <p:nvPr/>
        </p:nvSpPr>
        <p:spPr>
          <a:xfrm>
            <a:off x="1" y="0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Performance of a ration containing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Apple Chancery" panose="03020702040506060504" pitchFamily="66" charset="-79"/>
              </a:rPr>
              <a:t>Victory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Apple Chancery" panose="03020702040506060504" pitchFamily="66" charset="-79"/>
              </a:rPr>
              <a:t> fish feed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vs.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Fishmeal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immune system of Salmon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3B088-D46F-9E41-9DCE-EB1FBDE00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92"/>
          <a:stretch/>
        </p:blipFill>
        <p:spPr>
          <a:xfrm>
            <a:off x="573139" y="1392381"/>
            <a:ext cx="5145595" cy="4922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9F4AF4-AB7D-0D42-80DF-61405B1F5D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22"/>
          <a:stretch/>
        </p:blipFill>
        <p:spPr>
          <a:xfrm>
            <a:off x="6199911" y="1495280"/>
            <a:ext cx="5502442" cy="4830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07CFF1-17C7-034F-B680-FB3CA8E6FCE2}"/>
              </a:ext>
            </a:extLst>
          </p:cNvPr>
          <p:cNvSpPr/>
          <p:nvPr/>
        </p:nvSpPr>
        <p:spPr>
          <a:xfrm>
            <a:off x="121514" y="6409892"/>
            <a:ext cx="3070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www.cleanlabelsolution.com</a:t>
            </a:r>
            <a:endParaRPr lang="en-US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48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2;p1">
            <a:extLst>
              <a:ext uri="{FF2B5EF4-FFF2-40B4-BE49-F238E27FC236}">
                <a16:creationId xmlns:a16="http://schemas.microsoft.com/office/drawing/2014/main" id="{1EEBCC2F-CC3B-4F7A-8119-55232EDF54D9}"/>
              </a:ext>
            </a:extLst>
          </p:cNvPr>
          <p:cNvSpPr/>
          <p:nvPr/>
        </p:nvSpPr>
        <p:spPr>
          <a:xfrm>
            <a:off x="3477128" y="0"/>
            <a:ext cx="8714872" cy="5249497"/>
          </a:xfrm>
          <a:prstGeom prst="roundRect">
            <a:avLst>
              <a:gd name="adj" fmla="val 623"/>
            </a:avLst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889000" h="165100" prst="softRound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Apple Chancery" panose="03020702040506060504" pitchFamily="66" charset="-79"/>
              </a:rPr>
              <a:t>Victory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Apple Chancery" panose="03020702040506060504" pitchFamily="66" charset="-79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Apple Chancery" panose="03020702040506060504" pitchFamily="66" charset="-79"/>
              </a:rPr>
              <a:t>fish feed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Pricing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$770/ton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Fishmeal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Pricing: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$1490/ton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Fishmeal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replacement with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Apple Chancery" panose="03020702040506060504" pitchFamily="66" charset="-79"/>
              </a:rPr>
              <a:t>Victory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Apple Chancery" panose="03020702040506060504" pitchFamily="66" charset="-79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Apple Chancery" panose="03020702040506060504" pitchFamily="66" charset="-79"/>
              </a:rPr>
              <a:t>fish feed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Ration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5%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Saving for production of 1000 ton aquafeed: 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FFF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$40,000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0443EA-4D59-4297-A3A0-2042571485AC}"/>
              </a:ext>
            </a:extLst>
          </p:cNvPr>
          <p:cNvSpPr/>
          <p:nvPr/>
        </p:nvSpPr>
        <p:spPr>
          <a:xfrm>
            <a:off x="1" y="0"/>
            <a:ext cx="3431458" cy="683147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3810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Saving for Ration Containing 5%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Apple Chancery" panose="03020702040506060504" pitchFamily="66" charset="-79"/>
              </a:rPr>
              <a:t>Victory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Apple Chancery" panose="03020702040506060504" pitchFamily="66" charset="-79"/>
              </a:rPr>
              <a:t> fish feed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vs.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Fishmeal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B7A189-540C-0A49-BBCF-A12563ED2530}"/>
              </a:ext>
            </a:extLst>
          </p:cNvPr>
          <p:cNvSpPr/>
          <p:nvPr/>
        </p:nvSpPr>
        <p:spPr>
          <a:xfrm>
            <a:off x="3479585" y="5279294"/>
            <a:ext cx="8712415" cy="1569660"/>
          </a:xfrm>
          <a:prstGeom prst="rect">
            <a:avLst/>
          </a:prstGeom>
          <a:gradFill flip="none" rotWithShape="1">
            <a:gsLst>
              <a:gs pos="0">
                <a:srgbClr val="9437FF">
                  <a:alpha val="51000"/>
                </a:srgbClr>
              </a:gs>
              <a:gs pos="80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softEdge rad="355600"/>
          </a:effectLst>
          <a:scene3d>
            <a:camera prst="orthographicFront"/>
            <a:lightRig rig="threePt" dir="t"/>
          </a:scene3d>
          <a:sp3d>
            <a:bevelT w="927100" h="203200" prst="coolSlant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521B93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Keep in mind: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Ration containing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Apple Chancery" panose="03020702040506060504" pitchFamily="66" charset="-79"/>
              </a:rPr>
              <a:t>Victory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Apple Chancery" panose="03020702040506060504" pitchFamily="66" charset="-79"/>
              </a:rPr>
              <a:t> fish feed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has either the same or better performance than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Fishmeal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634786-1837-D64C-8598-F0DD9CF6BFE7}"/>
              </a:ext>
            </a:extLst>
          </p:cNvPr>
          <p:cNvSpPr/>
          <p:nvPr/>
        </p:nvSpPr>
        <p:spPr>
          <a:xfrm>
            <a:off x="50338" y="6305586"/>
            <a:ext cx="3330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www.cleanlabelsolution.com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510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9">
            <a:extLst>
              <a:ext uri="{FF2B5EF4-FFF2-40B4-BE49-F238E27FC236}">
                <a16:creationId xmlns:a16="http://schemas.microsoft.com/office/drawing/2014/main" id="{FF827C26-10E6-8C4F-A5E4-38CCD165A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A81C4F1-EA04-0A4C-A0C4-7A8B0AB28D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343295"/>
              </p:ext>
            </p:extLst>
          </p:nvPr>
        </p:nvGraphicFramePr>
        <p:xfrm>
          <a:off x="-8792" y="-15694"/>
          <a:ext cx="12240125" cy="6906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86483F-6AFA-FA40-B696-8F6C20DFA989}"/>
              </a:ext>
            </a:extLst>
          </p:cNvPr>
          <p:cNvSpPr txBox="1"/>
          <p:nvPr/>
        </p:nvSpPr>
        <p:spPr>
          <a:xfrm>
            <a:off x="-8792" y="1255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Apple Chancery" panose="03020702040506060504" pitchFamily="66" charset="-79"/>
              </a:rPr>
              <a:t>Victory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FB92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Apple Chancery" panose="03020702040506060504" pitchFamily="66" charset="-79"/>
              </a:rPr>
              <a:t> fish feed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9937F4-84DA-BD47-ABC4-F1724E11CD3F}"/>
              </a:ext>
            </a:extLst>
          </p:cNvPr>
          <p:cNvSpPr/>
          <p:nvPr/>
        </p:nvSpPr>
        <p:spPr>
          <a:xfrm>
            <a:off x="77268" y="6412286"/>
            <a:ext cx="3330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www.cleanlabelsolution.com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5403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282</Words>
  <Application>Microsoft Macintosh PowerPoint</Application>
  <PresentationFormat>Widescreen</PresentationFormat>
  <Paragraphs>38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American Typewriter</vt:lpstr>
      <vt:lpstr>Apple Chancery</vt:lpstr>
      <vt:lpstr>Arial</vt:lpstr>
      <vt:lpstr>Calibri</vt:lpstr>
      <vt:lpstr>Calibri Light</vt:lpstr>
      <vt:lpstr>Wingdings</vt:lpstr>
      <vt:lpstr>1_Office Theme</vt:lpstr>
      <vt:lpstr>PowerPoint Presentation</vt:lpstr>
      <vt:lpstr>Advantages of Victory fish feed  vs. Fishmeal</vt:lpstr>
      <vt:lpstr>Performance of a Ration Containing 10% Victory fish feed vs. Fishmeal on the body weight and protein level of Salmon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Arshadi</dc:creator>
  <cp:lastModifiedBy>Mohammad Arshadi</cp:lastModifiedBy>
  <cp:revision>8</cp:revision>
  <dcterms:created xsi:type="dcterms:W3CDTF">2020-09-20T21:06:02Z</dcterms:created>
  <dcterms:modified xsi:type="dcterms:W3CDTF">2020-09-22T14:58:22Z</dcterms:modified>
</cp:coreProperties>
</file>